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9" r:id="rId2"/>
  </p:sldMasterIdLst>
  <p:notesMasterIdLst>
    <p:notesMasterId r:id="rId88"/>
  </p:notesMasterIdLst>
  <p:sldIdLst>
    <p:sldId id="257" r:id="rId3"/>
    <p:sldId id="4954" r:id="rId4"/>
    <p:sldId id="5054" r:id="rId5"/>
    <p:sldId id="260" r:id="rId6"/>
    <p:sldId id="302" r:id="rId7"/>
    <p:sldId id="366" r:id="rId8"/>
    <p:sldId id="2076137120" r:id="rId9"/>
    <p:sldId id="2134805723" r:id="rId10"/>
    <p:sldId id="2134805724" r:id="rId11"/>
    <p:sldId id="2134805725" r:id="rId12"/>
    <p:sldId id="2134805737" r:id="rId13"/>
    <p:sldId id="2134805738" r:id="rId14"/>
    <p:sldId id="2134805740" r:id="rId15"/>
    <p:sldId id="2134805731" r:id="rId16"/>
    <p:sldId id="2134805741" r:id="rId17"/>
    <p:sldId id="2134805739" r:id="rId18"/>
    <p:sldId id="2076137131" r:id="rId19"/>
    <p:sldId id="5047" r:id="rId20"/>
    <p:sldId id="5048" r:id="rId21"/>
    <p:sldId id="5041" r:id="rId22"/>
    <p:sldId id="4971" r:id="rId23"/>
    <p:sldId id="2076137129" r:id="rId24"/>
    <p:sldId id="2076137128" r:id="rId25"/>
    <p:sldId id="4973" r:id="rId26"/>
    <p:sldId id="4974" r:id="rId27"/>
    <p:sldId id="5042" r:id="rId28"/>
    <p:sldId id="2134805735" r:id="rId29"/>
    <p:sldId id="2134805734" r:id="rId30"/>
    <p:sldId id="2134805736" r:id="rId31"/>
    <p:sldId id="2134805732" r:id="rId32"/>
    <p:sldId id="2134805733" r:id="rId33"/>
    <p:sldId id="4967" r:id="rId34"/>
    <p:sldId id="4966" r:id="rId35"/>
    <p:sldId id="4975" r:id="rId36"/>
    <p:sldId id="4976" r:id="rId37"/>
    <p:sldId id="5035" r:id="rId38"/>
    <p:sldId id="4969" r:id="rId39"/>
    <p:sldId id="4955" r:id="rId40"/>
    <p:sldId id="4953" r:id="rId41"/>
    <p:sldId id="4956" r:id="rId42"/>
    <p:sldId id="4970" r:id="rId43"/>
    <p:sldId id="4968" r:id="rId44"/>
    <p:sldId id="4960" r:id="rId45"/>
    <p:sldId id="4959" r:id="rId46"/>
    <p:sldId id="5050" r:id="rId47"/>
    <p:sldId id="5049" r:id="rId48"/>
    <p:sldId id="5033" r:id="rId49"/>
    <p:sldId id="5034" r:id="rId50"/>
    <p:sldId id="4961" r:id="rId51"/>
    <p:sldId id="2076137130" r:id="rId52"/>
    <p:sldId id="5044" r:id="rId53"/>
    <p:sldId id="369" r:id="rId54"/>
    <p:sldId id="5043" r:id="rId55"/>
    <p:sldId id="370" r:id="rId56"/>
    <p:sldId id="4965" r:id="rId57"/>
    <p:sldId id="2076137132" r:id="rId58"/>
    <p:sldId id="2076137133" r:id="rId59"/>
    <p:sldId id="5053" r:id="rId60"/>
    <p:sldId id="5020" r:id="rId61"/>
    <p:sldId id="5051" r:id="rId62"/>
    <p:sldId id="5052" r:id="rId63"/>
    <p:sldId id="4950" r:id="rId64"/>
    <p:sldId id="4926" r:id="rId65"/>
    <p:sldId id="4928" r:id="rId66"/>
    <p:sldId id="4929" r:id="rId67"/>
    <p:sldId id="4930" r:id="rId68"/>
    <p:sldId id="4931" r:id="rId69"/>
    <p:sldId id="4932" r:id="rId70"/>
    <p:sldId id="4933" r:id="rId71"/>
    <p:sldId id="4991" r:id="rId72"/>
    <p:sldId id="5027" r:id="rId73"/>
    <p:sldId id="4992" r:id="rId74"/>
    <p:sldId id="4993" r:id="rId75"/>
    <p:sldId id="4994" r:id="rId76"/>
    <p:sldId id="4995" r:id="rId77"/>
    <p:sldId id="4996" r:id="rId78"/>
    <p:sldId id="4997" r:id="rId79"/>
    <p:sldId id="4998" r:id="rId80"/>
    <p:sldId id="2076137034" r:id="rId81"/>
    <p:sldId id="2076137035" r:id="rId82"/>
    <p:sldId id="2076137020" r:id="rId83"/>
    <p:sldId id="2076137025" r:id="rId84"/>
    <p:sldId id="2076137031" r:id="rId85"/>
    <p:sldId id="2076137037" r:id="rId86"/>
    <p:sldId id="4999" r:id="rId8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4954"/>
            <p14:sldId id="5054"/>
            <p14:sldId id="260"/>
            <p14:sldId id="302"/>
            <p14:sldId id="366"/>
            <p14:sldId id="2076137120"/>
            <p14:sldId id="2134805723"/>
            <p14:sldId id="2134805724"/>
            <p14:sldId id="2134805725"/>
            <p14:sldId id="2134805737"/>
            <p14:sldId id="2134805738"/>
            <p14:sldId id="2134805740"/>
            <p14:sldId id="2134805731"/>
            <p14:sldId id="2134805741"/>
            <p14:sldId id="2134805739"/>
          </p14:sldIdLst>
        </p14:section>
        <p14:section name="Monitoring" id="{03B00397-A847-44C0-9BE5-BC570F817FDF}">
          <p14:sldIdLst>
            <p14:sldId id="2076137131"/>
            <p14:sldId id="5047"/>
            <p14:sldId id="5048"/>
          </p14:sldIdLst>
        </p14:section>
        <p14:section name="Identity and Security" id="{E8722314-F43C-4106-8E66-17BC96AF395F}">
          <p14:sldIdLst>
            <p14:sldId id="5041"/>
            <p14:sldId id="4971"/>
            <p14:sldId id="2076137129"/>
            <p14:sldId id="2076137128"/>
            <p14:sldId id="4973"/>
            <p14:sldId id="4974"/>
            <p14:sldId id="5042"/>
          </p14:sldIdLst>
        </p14:section>
        <p14:section name="Infrastructure" id="{333E3495-BCA8-4ADC-93E6-F345810A73AC}">
          <p14:sldIdLst>
            <p14:sldId id="2134805735"/>
            <p14:sldId id="2134805734"/>
            <p14:sldId id="2134805736"/>
            <p14:sldId id="2134805732"/>
            <p14:sldId id="2134805733"/>
            <p14:sldId id="4967"/>
            <p14:sldId id="4966"/>
            <p14:sldId id="4975"/>
            <p14:sldId id="4976"/>
            <p14:sldId id="5035"/>
            <p14:sldId id="4969"/>
            <p14:sldId id="4955"/>
            <p14:sldId id="4953"/>
            <p14:sldId id="4956"/>
            <p14:sldId id="4970"/>
            <p14:sldId id="4968"/>
            <p14:sldId id="4960"/>
            <p14:sldId id="4959"/>
            <p14:sldId id="5050"/>
            <p14:sldId id="5049"/>
          </p14:sldIdLst>
        </p14:section>
        <p14:section name="Disaster Recovery" id="{8EF79E7D-31A0-4214-9268-482F51EC69E4}">
          <p14:sldIdLst>
            <p14:sldId id="5033"/>
            <p14:sldId id="5034"/>
            <p14:sldId id="4961"/>
            <p14:sldId id="2076137130"/>
          </p14:sldIdLst>
        </p14:section>
        <p14:section name="Data Storage" id="{6BEEEDB4-342E-4EEA-9DF3-59C92A561066}">
          <p14:sldIdLst>
            <p14:sldId id="5044"/>
            <p14:sldId id="369"/>
            <p14:sldId id="5043"/>
            <p14:sldId id="370"/>
            <p14:sldId id="4965"/>
            <p14:sldId id="2076137132"/>
            <p14:sldId id="2076137133"/>
            <p14:sldId id="5053"/>
            <p14:sldId id="5020"/>
            <p14:sldId id="5051"/>
            <p14:sldId id="5052"/>
          </p14:sldIdLst>
        </p14:section>
        <p14:section name="Exam Prep" id="{DC6E271A-6F19-4C08-BC8F-D9AC4521F3E2}">
          <p14:sldIdLst>
            <p14:sldId id="4950"/>
            <p14:sldId id="4926"/>
            <p14:sldId id="4928"/>
            <p14:sldId id="4929"/>
            <p14:sldId id="4930"/>
            <p14:sldId id="4931"/>
            <p14:sldId id="4932"/>
            <p14:sldId id="4933"/>
            <p14:sldId id="4991"/>
            <p14:sldId id="5027"/>
            <p14:sldId id="4992"/>
            <p14:sldId id="4993"/>
            <p14:sldId id="4994"/>
            <p14:sldId id="4995"/>
            <p14:sldId id="4996"/>
            <p14:sldId id="4997"/>
            <p14:sldId id="4998"/>
            <p14:sldId id="2076137034"/>
            <p14:sldId id="2076137035"/>
            <p14:sldId id="2076137020"/>
            <p14:sldId id="2076137025"/>
            <p14:sldId id="2076137031"/>
            <p14:sldId id="2076137037"/>
            <p14:sldId id="49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1651" autoAdjust="0"/>
    <p:restoredTop sz="95256" autoAdjust="0"/>
  </p:normalViewPr>
  <p:slideViewPr>
    <p:cSldViewPr snapToGrid="0" snapToObjects="1">
      <p:cViewPr varScale="1">
        <p:scale>
          <a:sx n="147" d="100"/>
          <a:sy n="147" d="100"/>
        </p:scale>
        <p:origin x="792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viewProps" Target="view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microsoft.com/office/2016/11/relationships/changesInfo" Target="changesInfos/changesInfo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 Warner" userId="1d9b2d89684621c1" providerId="LiveId" clId="{BC28A5F0-9F94-4153-BEA5-6CBFBCA609DD}"/>
    <pc:docChg chg="modSld">
      <pc:chgData name="Tim Warner" userId="1d9b2d89684621c1" providerId="LiveId" clId="{BC28A5F0-9F94-4153-BEA5-6CBFBCA609DD}" dt="2021-09-24T17:35:46.111" v="203" actId="20577"/>
      <pc:docMkLst>
        <pc:docMk/>
      </pc:docMkLst>
      <pc:sldChg chg="modSp modAnim">
        <pc:chgData name="Tim Warner" userId="1d9b2d89684621c1" providerId="LiveId" clId="{BC28A5F0-9F94-4153-BEA5-6CBFBCA609DD}" dt="2021-09-24T17:35:46.111" v="203" actId="20577"/>
        <pc:sldMkLst>
          <pc:docMk/>
          <pc:sldMk cId="146140643" sldId="260"/>
        </pc:sldMkLst>
        <pc:spChg chg="mod">
          <ac:chgData name="Tim Warner" userId="1d9b2d89684621c1" providerId="LiveId" clId="{BC28A5F0-9F94-4153-BEA5-6CBFBCA609DD}" dt="2021-09-24T17:35:46.111" v="203" actId="20577"/>
          <ac:spMkLst>
            <pc:docMk/>
            <pc:sldMk cId="146140643" sldId="260"/>
            <ac:spMk id="3" creationId="{510B1FA3-9927-F74A-8D15-783CB3AE14C0}"/>
          </ac:spMkLst>
        </pc:spChg>
      </pc:sldChg>
      <pc:sldChg chg="modSp modAnim">
        <pc:chgData name="Tim Warner" userId="1d9b2d89684621c1" providerId="LiveId" clId="{BC28A5F0-9F94-4153-BEA5-6CBFBCA609DD}" dt="2021-09-24T17:35:07.453" v="111" actId="20577"/>
        <pc:sldMkLst>
          <pc:docMk/>
          <pc:sldMk cId="1257478528" sldId="5054"/>
        </pc:sldMkLst>
        <pc:spChg chg="mod">
          <ac:chgData name="Tim Warner" userId="1d9b2d89684621c1" providerId="LiveId" clId="{BC28A5F0-9F94-4153-BEA5-6CBFBCA609DD}" dt="2021-09-24T17:35:07.453" v="111" actId="20577"/>
          <ac:spMkLst>
            <pc:docMk/>
            <pc:sldMk cId="1257478528" sldId="5054"/>
            <ac:spMk id="3" creationId="{510B1FA3-9927-F74A-8D15-783CB3AE14C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Thu, 2/10/2022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21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67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584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780" y="428151"/>
            <a:ext cx="7854454" cy="2106045"/>
          </a:xfrm>
        </p:spPr>
        <p:txBody>
          <a:bodyPr anchor="b"/>
          <a:lstStyle>
            <a:lvl1pPr algn="r">
              <a:defRPr sz="3000">
                <a:latin typeface="+mj-lt"/>
              </a:defRPr>
            </a:lvl1pPr>
          </a:lstStyle>
          <a:p>
            <a:r>
              <a:rPr lang="en-US"/>
              <a:t>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2704673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5" name="Group 4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6" name="Rectangle 5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4289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3774" y="355600"/>
            <a:ext cx="7527395" cy="23368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3000" spc="0" baseline="0">
                <a:latin typeface="+mj-lt"/>
              </a:defRPr>
            </a:lvl1pPr>
          </a:lstStyle>
          <a:p>
            <a:pPr lvl="0"/>
            <a:r>
              <a:rPr lang="en-US"/>
              <a:t>Up Next:</a:t>
            </a:r>
          </a:p>
          <a:p>
            <a:pPr lvl="0"/>
            <a:r>
              <a:rPr lang="en-US"/>
              <a:t>Title of Upcoming Module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2825971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6" name="Group 5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7" name="Rectangle 6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8895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3476625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25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57837" y="1369402"/>
            <a:ext cx="2360950" cy="5026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222805" indent="0" algn="ctr">
              <a:buNone/>
              <a:defRPr sz="2700">
                <a:latin typeface="+mj-lt"/>
              </a:defRPr>
            </a:lvl2pPr>
            <a:lvl3pPr marL="447132" indent="0" algn="ctr">
              <a:buNone/>
              <a:defRPr sz="2700">
                <a:latin typeface="+mj-lt"/>
              </a:defRPr>
            </a:lvl3pPr>
            <a:lvl4pPr marL="661988" indent="0" algn="ctr">
              <a:buNone/>
              <a:defRPr sz="2700">
                <a:latin typeface="+mj-lt"/>
              </a:defRPr>
            </a:lvl4pPr>
            <a:lvl5pPr marL="822722" indent="0" algn="ctr">
              <a:buNone/>
              <a:defRPr sz="27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48020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86200" y="406908"/>
            <a:ext cx="4846320" cy="4334256"/>
          </a:xfrm>
        </p:spPr>
        <p:txBody>
          <a:bodyPr anchor="ctr"/>
          <a:lstStyle>
            <a:lvl1pPr>
              <a:spcBef>
                <a:spcPts val="1350"/>
              </a:spcBef>
              <a:defRPr sz="1800">
                <a:solidFill>
                  <a:schemeClr val="accent1"/>
                </a:solidFill>
                <a:latin typeface="+mn-lt"/>
              </a:defRPr>
            </a:lvl1pPr>
            <a:lvl2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9413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476625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25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1540964"/>
            <a:ext cx="3471862" cy="3347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2250"/>
              </a:lnSpc>
            </a:pPr>
            <a:r>
              <a:rPr lang="en-US" sz="27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86200" y="406908"/>
            <a:ext cx="4846320" cy="4334256"/>
          </a:xfrm>
        </p:spPr>
        <p:txBody>
          <a:bodyPr anchor="ctr"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6153912" y="3291840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7F9276-50F7-3C4E-B586-DCF2A3989FD5}"/>
              </a:ext>
            </a:extLst>
          </p:cNvPr>
          <p:cNvSpPr/>
          <p:nvPr userDrawn="1"/>
        </p:nvSpPr>
        <p:spPr>
          <a:xfrm>
            <a:off x="348020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85026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C152-5D1F-47B5-8951-616F8DA0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31010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97375" y="1680754"/>
            <a:ext cx="3664957" cy="9227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409576" y="420690"/>
            <a:ext cx="3587750" cy="43021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397375" y="2800005"/>
            <a:ext cx="3664957" cy="130016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759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650276" y="346643"/>
            <a:ext cx="5843453" cy="245847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31671" y="2996249"/>
            <a:ext cx="7480663" cy="5572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j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261310" y="3622677"/>
            <a:ext cx="4621384" cy="8540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7198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Two Column Six Item List with Icons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1173185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19250" y="2333396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19250" y="3493607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772150" y="1173185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772150" y="2328070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772150" y="3493607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628652" y="1267961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628652" y="242633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628652" y="358654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4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4776291" y="1267961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5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4776291" y="242633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4776291" y="358654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14141726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399314" y="1286396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399314" y="2441281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399314" y="3606818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4389122" y="1381172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4389122" y="253954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4389122" y="3699756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173187"/>
            <a:ext cx="3368584" cy="35463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779776" y="35753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5618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638845" y="1288539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638845" y="2443424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638845" y="3608961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628652" y="138331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628652" y="2541688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628652" y="3701899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146767" y="1173187"/>
            <a:ext cx="3368584" cy="35463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9753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Description Text and Three Item Icons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628650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628650" y="2159728"/>
            <a:ext cx="2393224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28650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122127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Content Placeholder 16"/>
          <p:cNvSpPr>
            <a:spLocks noGrp="1"/>
          </p:cNvSpPr>
          <p:nvPr>
            <p:ph sz="quarter" idx="28" hasCustomPrompt="1"/>
          </p:nvPr>
        </p:nvSpPr>
        <p:spPr>
          <a:xfrm>
            <a:off x="6122127" y="2159728"/>
            <a:ext cx="2393223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122127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3375389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31" hasCustomPrompt="1"/>
          </p:nvPr>
        </p:nvSpPr>
        <p:spPr>
          <a:xfrm>
            <a:off x="3375389" y="2159728"/>
            <a:ext cx="2393224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3375389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628650" y="1035980"/>
            <a:ext cx="7886700" cy="92379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1700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Try keeping the text on a slide to a minimum. But sometimes we know descriptions are necessary.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2784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or Image Chunking: Two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280161"/>
            <a:ext cx="3777888" cy="1907177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380116"/>
            <a:ext cx="3777886" cy="120059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4737465" y="1280161"/>
            <a:ext cx="3777885" cy="1907177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37465" y="3380116"/>
            <a:ext cx="3777886" cy="120059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42912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Circle Icon or Image Chunking: Two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590102" y="1293974"/>
            <a:ext cx="2468880" cy="24688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9996" y="3958614"/>
            <a:ext cx="3089093" cy="6787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5092709" y="1293974"/>
            <a:ext cx="2471051" cy="2471051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83688" y="3958614"/>
            <a:ext cx="3089093" cy="6787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8919058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1" y="1515291"/>
            <a:ext cx="2489020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026332" y="1515291"/>
            <a:ext cx="2489019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26333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3327492" y="1515291"/>
            <a:ext cx="2489019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27492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4793393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Circle 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75881" y="1417320"/>
            <a:ext cx="2194560" cy="219456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170133" y="1417320"/>
            <a:ext cx="2201418" cy="2201418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26333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3471291" y="1417320"/>
            <a:ext cx="2201418" cy="2201418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27492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3309778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Four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482386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82386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660274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2541682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4600978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660274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541682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600978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3316282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Circle Icon or Image Chunking: Four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784750" y="1713601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8475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6647201" y="1706783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2738900" y="1713601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4693051" y="1706783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647201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73890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69305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4686279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Only Image Chunking: Six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53439" y="1209308"/>
            <a:ext cx="2023873" cy="115358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53440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851917" y="2965271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51916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6385114" y="1210027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385113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6385113" y="2974690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385113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3617752" y="1209308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617753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3617752" y="2965271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617753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1214098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Three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16872" y="1312749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928814" y="1266060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716872" y="2540388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928814" y="2493699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716872" y="3741353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928814" y="3694664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782296" y="1239386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82296" y="2467024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782296" y="3667989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625E7E1-AB9A-4346-ABB8-E89020A2AC81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05064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Four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137116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3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28650" y="2120113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055589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28650" y="3104667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040144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28650" y="4089221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4024698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536192" y="1118314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6192" y="2101311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6192" y="3085865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6192" y="4070419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397859"/>
            <a:ext cx="35824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/>
            <a:r>
              <a:rPr lang="en-US" sz="12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12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2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12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69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Five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072594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4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28650" y="1811751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1811751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28650" y="2550908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2550908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28650" y="3290065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3290065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534990" y="1118313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4990" y="1857471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4990" y="2596628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4990" y="3335784"/>
            <a:ext cx="0" cy="547437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628650" y="4050322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624918" y="4050322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34990" y="4096041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51BDA66-5CF3-6243-94AB-17DD7EF727B4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62648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740662" y="1532239"/>
            <a:ext cx="3774689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32239"/>
            <a:ext cx="3774689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52270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652739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662616" y="1532239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0" y="1532239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4662616" y="2994454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28650" y="2994454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721885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876019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572001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6285815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3324634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28651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020616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2059192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833372"/>
            <a:ext cx="9144000" cy="331012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412748"/>
            <a:ext cx="4040372" cy="5289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1726"/>
            <a:ext cx="8659395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2" y="1517904"/>
            <a:ext cx="3352328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1680770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936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1839281"/>
            <a:ext cx="4480560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14130"/>
            <a:ext cx="3300984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1726"/>
            <a:ext cx="4032531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1" y="1519936"/>
            <a:ext cx="2924831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663440" y="1834826"/>
            <a:ext cx="4480560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63439" y="1414130"/>
            <a:ext cx="3300347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98181" y="2021726"/>
            <a:ext cx="4032531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898180" y="1524391"/>
            <a:ext cx="2926080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5089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1839281"/>
            <a:ext cx="5888737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" y="1414130"/>
            <a:ext cx="4042022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0824"/>
            <a:ext cx="5404131" cy="2926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1" y="1517904"/>
            <a:ext cx="3498989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88736" y="1839281"/>
            <a:ext cx="3255264" cy="3304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023144" y="2020824"/>
            <a:ext cx="2919688" cy="292608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</p:spTree>
    <p:extLst>
      <p:ext uri="{BB962C8B-B14F-4D97-AF65-F5344CB8AC3E}">
        <p14:creationId xmlns:p14="http://schemas.microsoft.com/office/powerpoint/2010/main" val="26456810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96995" y="2356791"/>
            <a:ext cx="2910051" cy="4937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27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Code Title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3306726" y="449214"/>
            <a:ext cx="5837275" cy="46942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06725" y="1"/>
            <a:ext cx="4051005" cy="45925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555996" y="627321"/>
            <a:ext cx="5377693" cy="431043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3593805" y="93449"/>
            <a:ext cx="2635437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961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449214"/>
            <a:ext cx="9144001" cy="46942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3997842" cy="45925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" y="531444"/>
            <a:ext cx="8666386" cy="43971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68" y="125907"/>
            <a:ext cx="3382031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0884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463040"/>
            <a:ext cx="8732547" cy="3483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6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17158022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 and Descri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463040"/>
            <a:ext cx="8732547" cy="3483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600" b="0" i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4260133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defRPr sz="16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1721576"/>
            <a:ext cx="9144001" cy="196218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282994"/>
            <a:ext cx="3010698" cy="59634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" y="1879340"/>
            <a:ext cx="8687651" cy="161641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68" y="1376444"/>
            <a:ext cx="2417469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2" y="3683757"/>
            <a:ext cx="9144002" cy="14597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01168" y="3758184"/>
            <a:ext cx="8687650" cy="118857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&gt; Console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0909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" y="3172969"/>
            <a:ext cx="9144002" cy="1970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141" y="3363373"/>
            <a:ext cx="8741691" cy="407874"/>
          </a:xfrm>
        </p:spPr>
        <p:txBody>
          <a:bodyPr>
            <a:noAutofit/>
          </a:bodyPr>
          <a:lstStyle>
            <a:lvl1pPr algn="l"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201141" y="3835400"/>
            <a:ext cx="8741691" cy="106578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15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19457"/>
            <a:ext cx="8741691" cy="278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241727174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" y="3172969"/>
            <a:ext cx="9144002" cy="1970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141" y="3363373"/>
            <a:ext cx="8741691" cy="407874"/>
          </a:xfrm>
        </p:spPr>
        <p:txBody>
          <a:bodyPr/>
          <a:lstStyle>
            <a:lvl1pPr algn="l"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19457"/>
            <a:ext cx="8741691" cy="278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01141" y="3835400"/>
            <a:ext cx="8741691" cy="106578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5184785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024128"/>
            <a:ext cx="8732547" cy="3886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6088997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024128"/>
            <a:ext cx="8732547" cy="3886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32202472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81144" y="0"/>
            <a:ext cx="4562856" cy="5143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28600"/>
            <a:ext cx="4114827" cy="46405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05250" y="228600"/>
            <a:ext cx="4238244" cy="4640580"/>
          </a:xfrm>
          <a:prstGeom prst="rect">
            <a:avLst/>
          </a:prstGeom>
        </p:spPr>
        <p:txBody>
          <a:bodyPr>
            <a:noAutofit/>
          </a:bodyPr>
          <a:lstStyle>
            <a:lvl1pPr marL="133668" indent="-179388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4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84733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: Dark Half Page Vertical with Poi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81144" y="0"/>
            <a:ext cx="4562856" cy="5143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28600"/>
            <a:ext cx="4114827" cy="464111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05250" y="228600"/>
            <a:ext cx="4236732" cy="4641112"/>
          </a:xfrm>
          <a:prstGeom prst="rect">
            <a:avLst/>
          </a:prstGeom>
        </p:spPr>
        <p:txBody>
          <a:bodyPr>
            <a:noAutofit/>
          </a:bodyPr>
          <a:lstStyle>
            <a:lvl1pPr marL="133668" indent="-179388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4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385021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73530" y="351790"/>
            <a:ext cx="2809167" cy="44399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7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586003" indent="-288930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83074" indent="-286898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096724" indent="-213648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096722" indent="0" algn="r">
              <a:buFont typeface="Myriad Pro" panose="020B0503030403020204" pitchFamily="34" charset="0"/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36188" y="351790"/>
            <a:ext cx="0" cy="4439921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3789682" y="748738"/>
            <a:ext cx="4927599" cy="364602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7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</a:t>
            </a:r>
            <a:r>
              <a:rPr lang="en-US"/>
              <a:t>Click </a:t>
            </a:r>
            <a:br>
              <a:rPr lang="en-US"/>
            </a:br>
            <a:r>
              <a:rPr lang="en-US"/>
              <a:t>Icon </a:t>
            </a:r>
            <a:r>
              <a:rPr lang="en-US" dirty="0"/>
              <a:t>to Add Graphic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AC30AE-4042-DF40-A45C-5A097F76AB5C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56223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416561" y="351790"/>
            <a:ext cx="2692401" cy="44399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27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456940" y="351790"/>
            <a:ext cx="0" cy="4439921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804920" y="351790"/>
            <a:ext cx="4881880" cy="44399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04069" indent="-14208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52500" indent="-130175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2F3F88-D25E-3D41-A795-440430B54F92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24498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650" y="1219201"/>
            <a:ext cx="2622551" cy="3413523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27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38220" y="1219201"/>
            <a:ext cx="0" cy="341352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804920" y="1219201"/>
            <a:ext cx="4881880" cy="341352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04069" indent="-14208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52500" indent="-130175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870448" y="35753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185255-18F2-E04A-BB77-58C1D7B2DA1E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828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34720" y="1219201"/>
            <a:ext cx="2980630" cy="341352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7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345755" y="1219201"/>
            <a:ext cx="0" cy="341352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219201"/>
            <a:ext cx="4528141" cy="341352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222799" indent="0" algn="r">
              <a:buSzPct val="100000"/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447122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661972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822701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899874-47B9-A54E-8607-0E9834DFB839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25071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023360" y="361950"/>
            <a:ext cx="4754880" cy="441960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35819" indent="-17383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73138" indent="-150813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3616959" cy="51435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23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970C94-AB62-154E-9ED6-88180435724F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12314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2424" y="1684058"/>
            <a:ext cx="5084064" cy="559404"/>
          </a:xfrm>
        </p:spPr>
        <p:txBody>
          <a:bodyPr anchor="b">
            <a:noAutofit/>
          </a:bodyPr>
          <a:lstStyle>
            <a:lvl1pPr algn="l">
              <a:defRPr sz="250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15965" y="1466220"/>
            <a:ext cx="2165329" cy="2165329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20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392424" y="2435485"/>
            <a:ext cx="5084064" cy="190791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4963A0-2F0D-CA43-B501-A09765E44E64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99725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223646"/>
            <a:ext cx="0" cy="348043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4876" y="1223646"/>
            <a:ext cx="3963924" cy="33782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one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04876" y="1676400"/>
            <a:ext cx="3963925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75200" y="1223646"/>
            <a:ext cx="3963924" cy="33782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two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75201" y="1676400"/>
            <a:ext cx="3964762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6D7B9A-E0F4-3B42-B53A-8A55D1356491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64226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223646"/>
            <a:ext cx="0" cy="348043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4875" y="1223646"/>
            <a:ext cx="3963924" cy="33782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first thing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04875" y="1676400"/>
            <a:ext cx="3963926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75201" y="1223646"/>
            <a:ext cx="3963924" cy="33782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second thing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75202" y="1676400"/>
            <a:ext cx="3963924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545329-2804-9544-8A45-437649388D63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66266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94485" y="875744"/>
            <a:ext cx="5955030" cy="3392012"/>
          </a:xfrm>
        </p:spPr>
        <p:txBody>
          <a:bodyPr/>
          <a:lstStyle>
            <a:lvl1pPr>
              <a:lnSpc>
                <a:spcPct val="100000"/>
              </a:lnSpc>
              <a:defRPr sz="3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299580413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791848"/>
            <a:ext cx="7528560" cy="1951353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4"/>
                </a:solidFill>
                <a:effectLst/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short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2903857"/>
            <a:ext cx="7528560" cy="408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8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781688"/>
            <a:ext cx="7528560" cy="2550793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6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longer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3462657"/>
            <a:ext cx="7528560" cy="408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29463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1442720"/>
            <a:ext cx="7528560" cy="589280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4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Word to define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2172337"/>
            <a:ext cx="7528560" cy="19729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spc="0" baseline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808038" y="4710168"/>
            <a:ext cx="7528243" cy="31908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Citation: Author/Source, Title, Link/Short Url</a:t>
            </a:r>
          </a:p>
        </p:txBody>
      </p:sp>
    </p:spTree>
    <p:extLst>
      <p:ext uri="{BB962C8B-B14F-4D97-AF65-F5344CB8AC3E}">
        <p14:creationId xmlns:p14="http://schemas.microsoft.com/office/powerpoint/2010/main" val="347348712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9288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Rectangle 10"/>
          <p:cNvSpPr/>
          <p:nvPr userDrawn="1"/>
        </p:nvSpPr>
        <p:spPr>
          <a:xfrm>
            <a:off x="1157288" y="1906796"/>
            <a:ext cx="1714500" cy="1437794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74588" y="1906796"/>
            <a:ext cx="4582873" cy="518149"/>
          </a:xfrm>
        </p:spPr>
        <p:txBody>
          <a:bodyPr anchor="b">
            <a:noAutofit/>
          </a:bodyPr>
          <a:lstStyle>
            <a:lvl1pPr algn="l">
              <a:defRPr sz="23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274587" y="2503504"/>
            <a:ext cx="3683726" cy="476778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1800" b="0" i="0" spc="0" baseline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274588" y="2988417"/>
            <a:ext cx="3683725" cy="356173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0088" y="2262969"/>
            <a:ext cx="942249" cy="72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52898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3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055589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040144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4024698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072593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055589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 userDrawn="1"/>
        </p:nvSpPr>
        <p:spPr>
          <a:xfrm>
            <a:off x="525728" y="3038585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 userDrawn="1"/>
        </p:nvSpPr>
        <p:spPr>
          <a:xfrm>
            <a:off x="525728" y="4021581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1135509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2118505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80476" y="3101501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580476" y="4084497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208119410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455365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438361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42291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455365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438361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 userDrawn="1"/>
        </p:nvSpPr>
        <p:spPr>
          <a:xfrm>
            <a:off x="525728" y="3421357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1518281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2501277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80476" y="3484273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144356176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95509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938092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955096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938092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2018012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3001008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356757245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95509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938092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955096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938092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2018012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3001008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160891185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11875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372705"/>
            <a:ext cx="7368382" cy="426146"/>
          </a:xfrm>
        </p:spPr>
        <p:txBody>
          <a:bodyPr anchor="ctr"/>
          <a:lstStyle>
            <a:lvl1pPr marL="0" indent="0">
              <a:buNone/>
              <a:defRPr sz="2250" baseline="0">
                <a:latin typeface="+mj-lt"/>
              </a:defRPr>
            </a:lvl1pPr>
          </a:lstStyle>
          <a:p>
            <a:pPr lvl="0"/>
            <a:r>
              <a:rPr lang="en-US"/>
              <a:t>Click to Add Subtitle in Title Case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3774" y="177800"/>
            <a:ext cx="7527395" cy="6096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3000" spc="0" baseline="0">
                <a:latin typeface="+mj-lt"/>
              </a:defRPr>
            </a:lvl1pPr>
          </a:lstStyle>
          <a:p>
            <a:pPr lvl="0"/>
            <a:r>
              <a:rPr lang="en-US"/>
              <a:t>Click to Add Slide Title in Title Case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920971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2" name="TextBox 1"/>
          <p:cNvSpPr txBox="1"/>
          <p:nvPr userDrawn="1"/>
        </p:nvSpPr>
        <p:spPr>
          <a:xfrm>
            <a:off x="1282148" y="546652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689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546410" y="2269775"/>
            <a:ext cx="8033004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8069" y="399214"/>
            <a:ext cx="7698800" cy="1758521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buNone/>
              <a:defRPr sz="3400" spc="0" baseline="0">
                <a:latin typeface="+mj-lt"/>
              </a:defRPr>
            </a:lvl1pPr>
          </a:lstStyle>
          <a:p>
            <a:pPr lvl="0"/>
            <a:r>
              <a:rPr lang="en-US"/>
              <a:t>Title of Course in Title Case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31522" y="2389463"/>
            <a:ext cx="7665347" cy="412343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>
              <a:buNone/>
              <a:defRPr sz="2250" spc="0" baseline="0">
                <a:latin typeface="+mj-lt"/>
              </a:defRPr>
            </a:lvl1pPr>
          </a:lstStyle>
          <a:p>
            <a:pPr lvl="0"/>
            <a:r>
              <a:rPr lang="en-US"/>
              <a:t>Module Two Title 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46961" y="3457302"/>
            <a:ext cx="4789820" cy="30449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1800" b="0" i="0" spc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46961" y="3761792"/>
            <a:ext cx="4789819" cy="341857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2346325" y="4249465"/>
            <a:ext cx="4790455" cy="412644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@authortwitter    www.authorsite.com</a:t>
            </a:r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731522" y="3244789"/>
            <a:ext cx="1417320" cy="14173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1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998464" y="-6035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2" name="Rectangle 1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5876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9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29.xml"/><Relationship Id="rId34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55.xml"/><Relationship Id="rId50" Type="http://schemas.openxmlformats.org/officeDocument/2006/relationships/slideLayout" Target="../slideLayouts/slideLayout58.xml"/><Relationship Id="rId55" Type="http://schemas.openxmlformats.org/officeDocument/2006/relationships/slideLayout" Target="../slideLayouts/slideLayout63.xml"/><Relationship Id="rId63" Type="http://schemas.microsoft.com/office/2007/relationships/hdphoto" Target="../media/hdphoto1.wdp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40.xml"/><Relationship Id="rId37" Type="http://schemas.openxmlformats.org/officeDocument/2006/relationships/slideLayout" Target="../slideLayouts/slideLayout45.xml"/><Relationship Id="rId40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53.xml"/><Relationship Id="rId53" Type="http://schemas.openxmlformats.org/officeDocument/2006/relationships/slideLayout" Target="../slideLayouts/slideLayout61.xml"/><Relationship Id="rId58" Type="http://schemas.openxmlformats.org/officeDocument/2006/relationships/slideLayout" Target="../slideLayouts/slideLayout66.xml"/><Relationship Id="rId5" Type="http://schemas.openxmlformats.org/officeDocument/2006/relationships/slideLayout" Target="../slideLayouts/slideLayout13.xml"/><Relationship Id="rId61" Type="http://schemas.openxmlformats.org/officeDocument/2006/relationships/theme" Target="../theme/theme2.xml"/><Relationship Id="rId1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Relationship Id="rId30" Type="http://schemas.openxmlformats.org/officeDocument/2006/relationships/slideLayout" Target="../slideLayouts/slideLayout38.xml"/><Relationship Id="rId35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51.xml"/><Relationship Id="rId48" Type="http://schemas.openxmlformats.org/officeDocument/2006/relationships/slideLayout" Target="../slideLayouts/slideLayout56.xml"/><Relationship Id="rId56" Type="http://schemas.openxmlformats.org/officeDocument/2006/relationships/slideLayout" Target="../slideLayouts/slideLayout64.xml"/><Relationship Id="rId8" Type="http://schemas.openxmlformats.org/officeDocument/2006/relationships/slideLayout" Target="../slideLayouts/slideLayout16.xml"/><Relationship Id="rId51" Type="http://schemas.openxmlformats.org/officeDocument/2006/relationships/slideLayout" Target="../slideLayouts/slideLayout59.xml"/><Relationship Id="rId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33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6.xml"/><Relationship Id="rId46" Type="http://schemas.openxmlformats.org/officeDocument/2006/relationships/slideLayout" Target="../slideLayouts/slideLayout54.xml"/><Relationship Id="rId59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8.xml"/><Relationship Id="rId41" Type="http://schemas.openxmlformats.org/officeDocument/2006/relationships/slideLayout" Target="../slideLayouts/slideLayout49.xml"/><Relationship Id="rId54" Type="http://schemas.openxmlformats.org/officeDocument/2006/relationships/slideLayout" Target="../slideLayouts/slideLayout62.xml"/><Relationship Id="rId6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44.xml"/><Relationship Id="rId49" Type="http://schemas.openxmlformats.org/officeDocument/2006/relationships/slideLayout" Target="../slideLayouts/slideLayout57.xml"/><Relationship Id="rId57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18.xml"/><Relationship Id="rId31" Type="http://schemas.openxmlformats.org/officeDocument/2006/relationships/slideLayout" Target="../slideLayouts/slideLayout39.xml"/><Relationship Id="rId44" Type="http://schemas.openxmlformats.org/officeDocument/2006/relationships/slideLayout" Target="../slideLayouts/slideLayout52.xml"/><Relationship Id="rId52" Type="http://schemas.openxmlformats.org/officeDocument/2006/relationships/slideLayout" Target="../slideLayouts/slideLayout60.xml"/><Relationship Id="rId6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Thu, 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28149"/>
            <a:ext cx="7886700" cy="407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2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6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117" y="4612098"/>
            <a:ext cx="337368" cy="337368"/>
          </a:xfrm>
          <a:prstGeom prst="rect">
            <a:avLst/>
          </a:prstGeom>
        </p:spPr>
      </p:pic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6036734" y="-640080"/>
            <a:ext cx="3107267" cy="539722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200" baseline="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  <a:p>
            <a:pPr marL="0" marR="0" lvl="0" indent="0" algn="r" defTabSz="29300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Myriad Pro" panose="020B0503030403020204" pitchFamily="34" charset="0"/>
              <a:buNone/>
              <a:tabLst/>
              <a:defRPr/>
            </a:pPr>
            <a:r>
              <a:rPr lang="en-US" sz="120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200" baseline="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200" b="1" dirty="0">
                <a:solidFill>
                  <a:schemeClr val="bg2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</p:txBody>
      </p:sp>
    </p:spTree>
    <p:extLst>
      <p:ext uri="{BB962C8B-B14F-4D97-AF65-F5344CB8AC3E}">
        <p14:creationId xmlns:p14="http://schemas.microsoft.com/office/powerpoint/2010/main" val="52776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  <p:sldLayoutId id="2147483709" r:id="rId50"/>
    <p:sldLayoutId id="2147483710" r:id="rId51"/>
    <p:sldLayoutId id="2147483711" r:id="rId52"/>
    <p:sldLayoutId id="2147483712" r:id="rId53"/>
    <p:sldLayoutId id="2147483713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862" marR="0" indent="-42862" algn="l" defTabSz="439491" rtl="0" eaLnBrk="1" fontAlgn="auto" latinLnBrk="0" hangingPunct="1">
        <a:lnSpc>
          <a:spcPct val="100000"/>
        </a:lnSpc>
        <a:spcBef>
          <a:spcPts val="135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39491" marR="0" indent="-216692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Lucida Grande"/>
        <a:buChar char="-"/>
        <a:tabLst/>
        <a:defRPr sz="1500" b="0" i="0" kern="1200" baseline="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2pPr>
      <a:lvl3pPr marL="662290" marR="0" indent="-215168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Lucida Grande"/>
        <a:buChar char="•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3pPr>
      <a:lvl4pPr marL="900091" marR="0" indent="-238119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4pPr>
      <a:lvl5pPr marL="1028675" marR="0" indent="-205974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5pPr>
      <a:lvl6pPr marL="1289415" marR="0" indent="-219070" algn="l" defTabSz="439491" rtl="0" eaLnBrk="1" fontAlgn="auto" latinLnBrk="0" hangingPunct="1">
        <a:lnSpc>
          <a:spcPct val="100000"/>
        </a:lnSpc>
        <a:spcBef>
          <a:spcPts val="336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1502531" marR="0" indent="-216689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1714457" marR="0" indent="-211926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1928765" marR="0" indent="-214308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3.pn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2.png"/><Relationship Id="rId4" Type="http://schemas.openxmlformats.org/officeDocument/2006/relationships/image" Target="../media/image98.jp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022" y="0"/>
            <a:ext cx="5902764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AZ-305: Designing Azure Infrastructure Solutions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312" y="783091"/>
            <a:ext cx="4634553" cy="418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40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539" y="726332"/>
            <a:ext cx="1930737" cy="417859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336" y="726332"/>
            <a:ext cx="1930737" cy="417859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2329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90" y="63172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17" y="63172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44" y="63172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Architect Cert 2022 Changes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78249C-A0D1-4F1C-8ECD-B0A38E2BA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02" y="856353"/>
            <a:ext cx="8874395" cy="269250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A913684-0DC6-4290-8C37-D2EBC0D8CA42}"/>
              </a:ext>
            </a:extLst>
          </p:cNvPr>
          <p:cNvSpPr/>
          <p:nvPr/>
        </p:nvSpPr>
        <p:spPr>
          <a:xfrm>
            <a:off x="1579122" y="3923489"/>
            <a:ext cx="5985753" cy="583660"/>
          </a:xfrm>
          <a:prstGeom prst="roundRect">
            <a:avLst/>
          </a:prstGeom>
          <a:solidFill>
            <a:schemeClr val="accent2">
              <a:tint val="100000"/>
              <a:shade val="100000"/>
              <a:satMod val="13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Justification: Eliminate overlap between AZ-303 and AZ-104</a:t>
            </a:r>
          </a:p>
        </p:txBody>
      </p:sp>
    </p:spTree>
    <p:extLst>
      <p:ext uri="{BB962C8B-B14F-4D97-AF65-F5344CB8AC3E}">
        <p14:creationId xmlns:p14="http://schemas.microsoft.com/office/powerpoint/2010/main" val="1016759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FBFC2477-8281-4E72-A5A5-DB019DF10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126" y="720035"/>
            <a:ext cx="5449747" cy="43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8522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Well-Architected Framework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23CF9-2CCD-41E1-8C9E-8DCBB630D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945" y="756772"/>
            <a:ext cx="6706110" cy="439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5503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timw.info/az305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CBA871-2049-41F5-80A7-2438826DA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177" y="1262918"/>
            <a:ext cx="2133545" cy="261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</a:t>
            </a:r>
          </a:p>
        </p:txBody>
      </p:sp>
      <p:pic>
        <p:nvPicPr>
          <p:cNvPr id="4098" name="Picture 2" descr="Azure Monitor overview">
            <a:extLst>
              <a:ext uri="{FF2B5EF4-FFF2-40B4-BE49-F238E27FC236}">
                <a16:creationId xmlns:a16="http://schemas.microsoft.com/office/drawing/2014/main" id="{29609BF9-F468-41DF-886B-B933C90AB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94" y="661720"/>
            <a:ext cx="7149011" cy="393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174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Analytics</a:t>
            </a:r>
          </a:p>
        </p:txBody>
      </p:sp>
      <p:pic>
        <p:nvPicPr>
          <p:cNvPr id="3076" name="Picture 4" descr="Azure Monitor Logs structure">
            <a:extLst>
              <a:ext uri="{FF2B5EF4-FFF2-40B4-BE49-F238E27FC236}">
                <a16:creationId xmlns:a16="http://schemas.microsoft.com/office/drawing/2014/main" id="{7719F321-08AB-4361-8BC0-73317EB3F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9325"/>
            <a:ext cx="9144000" cy="324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756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Sentinel</a:t>
            </a:r>
          </a:p>
        </p:txBody>
      </p:sp>
      <p:pic>
        <p:nvPicPr>
          <p:cNvPr id="2050" name="Picture 2" descr="Azure Sentinel core capabilities">
            <a:extLst>
              <a:ext uri="{FF2B5EF4-FFF2-40B4-BE49-F238E27FC236}">
                <a16:creationId xmlns:a16="http://schemas.microsoft.com/office/drawing/2014/main" id="{79AA17E6-2190-4CFF-BF3F-C40E0A69C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910" y="628650"/>
            <a:ext cx="398018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240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979312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CD228-FCB9-47E6-BFB4-570703BE1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312" y="801988"/>
            <a:ext cx="2936487" cy="3602799"/>
          </a:xfrm>
          <a:prstGeom prst="rect">
            <a:avLst/>
          </a:prstGeom>
        </p:spPr>
      </p:pic>
      <p:pic>
        <p:nvPicPr>
          <p:cNvPr id="9" name="Picture 8" descr="A picture containing text, sign, blue&#10;&#10;Description automatically generated">
            <a:extLst>
              <a:ext uri="{FF2B5EF4-FFF2-40B4-BE49-F238E27FC236}">
                <a16:creationId xmlns:a16="http://schemas.microsoft.com/office/drawing/2014/main" id="{61DE98EB-79B3-493F-9ECA-4A8F181AC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01" y="2524259"/>
            <a:ext cx="940158" cy="940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57C063-601B-414D-88C6-C0ABDDEE7D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01" y="2489912"/>
            <a:ext cx="1008851" cy="100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837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B2C</a:t>
            </a:r>
          </a:p>
        </p:txBody>
      </p:sp>
      <p:pic>
        <p:nvPicPr>
          <p:cNvPr id="2050" name="Picture 2" descr="Infographic of Azure AD B2C identity providers and downstream applications">
            <a:extLst>
              <a:ext uri="{FF2B5EF4-FFF2-40B4-BE49-F238E27FC236}">
                <a16:creationId xmlns:a16="http://schemas.microsoft.com/office/drawing/2014/main" id="{F4C42BEF-EE70-49D8-9F80-EC8A89BF3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9144000" cy="418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155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Domain Services</a:t>
            </a:r>
          </a:p>
        </p:txBody>
      </p:sp>
      <p:pic>
        <p:nvPicPr>
          <p:cNvPr id="1026" name="Picture 2" descr="Azure Active Directory Domain Services for a hybrid organization that includes on-premises synchronization">
            <a:extLst>
              <a:ext uri="{FF2B5EF4-FFF2-40B4-BE49-F238E27FC236}">
                <a16:creationId xmlns:a16="http://schemas.microsoft.com/office/drawing/2014/main" id="{2A71AC5D-8414-414B-876D-83A4E30D9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868" y="686210"/>
            <a:ext cx="6926263" cy="397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918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Pass-through Authentication</a:t>
            </a:r>
          </a:p>
        </p:txBody>
      </p:sp>
      <p:pic>
        <p:nvPicPr>
          <p:cNvPr id="3074" name="Picture 2" descr="Azure AD Pass-through Authentication">
            <a:extLst>
              <a:ext uri="{FF2B5EF4-FFF2-40B4-BE49-F238E27FC236}">
                <a16:creationId xmlns:a16="http://schemas.microsoft.com/office/drawing/2014/main" id="{4BE8C668-0865-4DEA-83B7-01616D81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" y="783794"/>
            <a:ext cx="8517835" cy="38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8455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876245"/>
            <a:ext cx="8706678" cy="35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7122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32636478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VNet Hub-Spoke</a:t>
            </a:r>
          </a:p>
        </p:txBody>
      </p:sp>
      <p:pic>
        <p:nvPicPr>
          <p:cNvPr id="3074" name="Picture 2" descr="Hub-spoke topology in Azure">
            <a:extLst>
              <a:ext uri="{FF2B5EF4-FFF2-40B4-BE49-F238E27FC236}">
                <a16:creationId xmlns:a16="http://schemas.microsoft.com/office/drawing/2014/main" id="{B6455E53-60F1-46B4-A58F-911D3A706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575"/>
            <a:ext cx="9144000" cy="305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798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Virtual WAN</a:t>
            </a:r>
          </a:p>
        </p:txBody>
      </p:sp>
      <p:pic>
        <p:nvPicPr>
          <p:cNvPr id="4098" name="Picture 2" descr="Virtual WAN diagram">
            <a:extLst>
              <a:ext uri="{FF2B5EF4-FFF2-40B4-BE49-F238E27FC236}">
                <a16:creationId xmlns:a16="http://schemas.microsoft.com/office/drawing/2014/main" id="{F6458FC1-AFA8-4F63-A8AB-ED10FD221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821244"/>
            <a:ext cx="6413500" cy="380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383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Link DNS Configuration</a:t>
            </a:r>
          </a:p>
        </p:txBody>
      </p:sp>
      <p:pic>
        <p:nvPicPr>
          <p:cNvPr id="5122" name="Picture 2" descr="Single virtual network and Azure-provided DNS">
            <a:extLst>
              <a:ext uri="{FF2B5EF4-FFF2-40B4-BE49-F238E27FC236}">
                <a16:creationId xmlns:a16="http://schemas.microsoft.com/office/drawing/2014/main" id="{32D992CB-196B-4B8F-B693-4200D05FB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92" y="822324"/>
            <a:ext cx="7244615" cy="388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87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GB" dirty="0"/>
              <a:t>Design identity, governance, and monitoring solutions (25-30%)</a:t>
            </a:r>
          </a:p>
          <a:p>
            <a:r>
              <a:rPr lang="en-GB" dirty="0"/>
              <a:t>Design data storage solutions (25-30%)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47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102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0DD8CB37-AAB0-4FDB-9526-4BBB245CF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9700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E95789-F72B-4C37-9AE4-AD6F65669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71" y="668458"/>
            <a:ext cx="7548179" cy="447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304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Scale Sets</a:t>
            </a:r>
          </a:p>
        </p:txBody>
      </p:sp>
      <p:pic>
        <p:nvPicPr>
          <p:cNvPr id="10242" name="Picture 2" descr="Image result for azure vm scale sets">
            <a:extLst>
              <a:ext uri="{FF2B5EF4-FFF2-40B4-BE49-F238E27FC236}">
                <a16:creationId xmlns:a16="http://schemas.microsoft.com/office/drawing/2014/main" id="{B0C5A451-F152-4059-918F-FA45D32F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75" y="560553"/>
            <a:ext cx="3875389" cy="445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448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Virtual Desktop (WVD)</a:t>
            </a:r>
          </a:p>
        </p:txBody>
      </p:sp>
      <p:sp>
        <p:nvSpPr>
          <p:cNvPr id="3" name="AutoShape 2" descr="Image result for azure batch diagram">
            <a:extLst>
              <a:ext uri="{FF2B5EF4-FFF2-40B4-BE49-F238E27FC236}">
                <a16:creationId xmlns:a16="http://schemas.microsoft.com/office/drawing/2014/main" id="{3EFBAA0E-6038-4E86-948A-52FCAB7D1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8875" y="923925"/>
            <a:ext cx="4286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BBA807-17F9-4862-AD21-C99A3B46A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11" y="1155700"/>
            <a:ext cx="7189177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8B6BD7-01B0-42EB-9F8B-A7DBE083D368}"/>
              </a:ext>
            </a:extLst>
          </p:cNvPr>
          <p:cNvSpPr/>
          <p:nvPr/>
        </p:nvSpPr>
        <p:spPr>
          <a:xfrm>
            <a:off x="2935217" y="4325772"/>
            <a:ext cx="3289300" cy="5143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timw.info/</a:t>
            </a:r>
            <a:r>
              <a:rPr lang="en-US" dirty="0" err="1"/>
              <a:t>travis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0587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5181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8325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VM Networking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3D69FB-40F5-4C27-80FC-9C1052C5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85" y="798197"/>
            <a:ext cx="6819630" cy="386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9992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612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475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Hybrid Networking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587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catch-up</a:t>
            </a:r>
          </a:p>
          <a:p>
            <a:r>
              <a:rPr lang="en-US" dirty="0"/>
              <a:t>Design business continuity solutions (10-15%)</a:t>
            </a:r>
          </a:p>
          <a:p>
            <a:r>
              <a:rPr lang="en-US" dirty="0"/>
              <a:t>Design infrastructure solutions (25-30%)</a:t>
            </a:r>
          </a:p>
          <a:p>
            <a:r>
              <a:rPr lang="en-US" dirty="0"/>
              <a:t>Exam AZ-305 strategy </a:t>
            </a:r>
          </a:p>
        </p:txBody>
      </p:sp>
    </p:spTree>
    <p:extLst>
      <p:ext uri="{BB962C8B-B14F-4D97-AF65-F5344CB8AC3E}">
        <p14:creationId xmlns:p14="http://schemas.microsoft.com/office/powerpoint/2010/main" val="146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954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1516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6298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5810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073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Lifecycle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2CBA6-489F-4087-9B0B-4D591B24E1D1}"/>
              </a:ext>
            </a:extLst>
          </p:cNvPr>
          <p:cNvSpPr txBox="1"/>
          <p:nvPr/>
        </p:nvSpPr>
        <p:spPr>
          <a:xfrm>
            <a:off x="0" y="47741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https://timw.info/3635f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76FB6-5F09-4FAA-8797-DBC3CAE4DB98}"/>
              </a:ext>
            </a:extLst>
          </p:cNvPr>
          <p:cNvGrpSpPr/>
          <p:nvPr/>
        </p:nvGrpSpPr>
        <p:grpSpPr>
          <a:xfrm>
            <a:off x="124691" y="796925"/>
            <a:ext cx="9144000" cy="3549650"/>
            <a:chOff x="124691" y="796925"/>
            <a:chExt cx="9144000" cy="3549650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796DB83A-08C9-4AD3-9A28-17E2AB2AF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91" y="796925"/>
              <a:ext cx="9144000" cy="354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754AE9-C67C-415E-9C89-9B0486316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773" y="1240875"/>
              <a:ext cx="504762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92893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D22FF4-0391-4025-A850-210FAFD16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273" y="103352"/>
            <a:ext cx="2720949" cy="494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5495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102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2B080C62-D569-496A-AC38-BFEB0F9F6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7789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000305-87A7-4BBF-8680-7EC6A1A5A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089" y="641762"/>
            <a:ext cx="6341073" cy="443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8696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Migrate</a:t>
            </a:r>
          </a:p>
        </p:txBody>
      </p:sp>
      <p:pic>
        <p:nvPicPr>
          <p:cNvPr id="6148" name="Picture 4" descr="Architecture">
            <a:extLst>
              <a:ext uri="{FF2B5EF4-FFF2-40B4-BE49-F238E27FC236}">
                <a16:creationId xmlns:a16="http://schemas.microsoft.com/office/drawing/2014/main" id="{37EDBB5D-145F-44AC-89A2-03EA22AEB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33" y="597477"/>
            <a:ext cx="6890334" cy="40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timw.info/az305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Box</a:t>
            </a:r>
          </a:p>
        </p:txBody>
      </p:sp>
      <p:sp>
        <p:nvSpPr>
          <p:cNvPr id="3" name="AutoShape 2" descr="Available data sizes: Data Box Disk, 40 terabytes; Data Box, 100 terabytes; Data Box Heavy, 1000 terabytes; Send your own disks, 1 terabyte">
            <a:extLst>
              <a:ext uri="{FF2B5EF4-FFF2-40B4-BE49-F238E27FC236}">
                <a16:creationId xmlns:a16="http://schemas.microsoft.com/office/drawing/2014/main" id="{98A4C3D1-1495-4EF9-A248-A5E1616F99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58B1D-21A1-4F2A-B1EF-34E8DE883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458" y="741242"/>
            <a:ext cx="7075883" cy="396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219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Pipelines</a:t>
            </a:r>
          </a:p>
        </p:txBody>
      </p:sp>
      <p:pic>
        <p:nvPicPr>
          <p:cNvPr id="1026" name="Picture 2" descr="Architecture diagram for automated enterprise BI with Azure Synapse and Azure Data Factory">
            <a:extLst>
              <a:ext uri="{FF2B5EF4-FFF2-40B4-BE49-F238E27FC236}">
                <a16:creationId xmlns:a16="http://schemas.microsoft.com/office/drawing/2014/main" id="{9D13CC66-B998-4761-9F9E-9AE1D80BC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0075"/>
            <a:ext cx="91440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2594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40639718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45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GRS/RA-GRS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1AA20C-3102-438A-B68F-1C8A751120F9}"/>
              </a:ext>
            </a:extLst>
          </p:cNvPr>
          <p:cNvSpPr/>
          <p:nvPr/>
        </p:nvSpPr>
        <p:spPr>
          <a:xfrm>
            <a:off x="59052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843702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– RA/GZRS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214478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3C9904-B128-41FC-AAD2-2A3AE720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7" y="1245594"/>
            <a:ext cx="8634845" cy="28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6356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File Sync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569859-85AA-4A98-9D97-7418F3358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33" y="698743"/>
            <a:ext cx="7866667" cy="3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923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Factory</a:t>
            </a:r>
          </a:p>
        </p:txBody>
      </p:sp>
      <p:pic>
        <p:nvPicPr>
          <p:cNvPr id="1026" name="Picture 2" descr="The role of the Copy activity">
            <a:extLst>
              <a:ext uri="{FF2B5EF4-FFF2-40B4-BE49-F238E27FC236}">
                <a16:creationId xmlns:a16="http://schemas.microsoft.com/office/drawing/2014/main" id="{DDA96EB8-B868-4D19-958D-4FFE87F6D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0188"/>
            <a:ext cx="9144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3958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5122" name="Picture 2" descr="Event Hubs">
            <a:extLst>
              <a:ext uri="{FF2B5EF4-FFF2-40B4-BE49-F238E27FC236}">
                <a16:creationId xmlns:a16="http://schemas.microsoft.com/office/drawing/2014/main" id="{222C9070-F727-4CEE-9209-BBAB4E281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36" y="946725"/>
            <a:ext cx="8306128" cy="331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1863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1026" name="Picture 2" descr="Azure - Event-Driven Architecture in the Cloud with Azure Event ...">
            <a:extLst>
              <a:ext uri="{FF2B5EF4-FFF2-40B4-BE49-F238E27FC236}">
                <a16:creationId xmlns:a16="http://schemas.microsoft.com/office/drawing/2014/main" id="{4175ABB6-6537-4A4B-9980-69BC853A8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58" y="560553"/>
            <a:ext cx="6101475" cy="427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971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Level-Setting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Visual, case study approach</a:t>
            </a:r>
          </a:p>
          <a:p>
            <a:r>
              <a:rPr lang="en-US" dirty="0"/>
              <a:t>This is an expert certification, so we move quickly and assume intermediate-level Azure skills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2C2B05A-00A8-4D54-BAEC-8B1BB6F3F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983" y="675701"/>
            <a:ext cx="7714034" cy="409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252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Serverless cloud automation">
            <a:extLst>
              <a:ext uri="{FF2B5EF4-FFF2-40B4-BE49-F238E27FC236}">
                <a16:creationId xmlns:a16="http://schemas.microsoft.com/office/drawing/2014/main" id="{12EED08A-1408-4D8C-9BB6-2D0A20D34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97" y="1074399"/>
            <a:ext cx="8578805" cy="299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726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AZ-304</a:t>
            </a:r>
            <a:br>
              <a:rPr lang="en-US" dirty="0"/>
            </a:br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988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4932611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00957797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5227907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0319080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32701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3378543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31384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C76AA-DC61-46D2-81C2-178A4E32E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254" y="754529"/>
            <a:ext cx="6055491" cy="420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474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774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05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284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999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02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72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873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38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 the Required Materials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CCDED10-7A98-4E60-ACAD-2844DB85AEBA}"/>
              </a:ext>
            </a:extLst>
          </p:cNvPr>
          <p:cNvSpPr/>
          <p:nvPr/>
        </p:nvSpPr>
        <p:spPr>
          <a:xfrm>
            <a:off x="1524000" y="948108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Webcam, microphone, and speakers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FEE8F75-F601-432F-B2E8-EF1568C0D06E}"/>
              </a:ext>
            </a:extLst>
          </p:cNvPr>
          <p:cNvSpPr/>
          <p:nvPr/>
        </p:nvSpPr>
        <p:spPr>
          <a:xfrm>
            <a:off x="1524000" y="1397388"/>
            <a:ext cx="6096000" cy="397440"/>
          </a:xfrm>
          <a:custGeom>
            <a:avLst/>
            <a:gdLst>
              <a:gd name="connsiteX0" fmla="*/ 0 w 12192000"/>
              <a:gd name="connsiteY0" fmla="*/ 0 h 794880"/>
              <a:gd name="connsiteX1" fmla="*/ 12192000 w 12192000"/>
              <a:gd name="connsiteY1" fmla="*/ 0 h 794880"/>
              <a:gd name="connsiteX2" fmla="*/ 12192000 w 12192000"/>
              <a:gd name="connsiteY2" fmla="*/ 794880 h 794880"/>
              <a:gd name="connsiteX3" fmla="*/ 0 w 12192000"/>
              <a:gd name="connsiteY3" fmla="*/ 794880 h 794880"/>
              <a:gd name="connsiteX4" fmla="*/ 0 w 12192000"/>
              <a:gd name="connsiteY4" fmla="*/ 0 h 79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94880">
                <a:moveTo>
                  <a:pt x="0" y="0"/>
                </a:moveTo>
                <a:lnTo>
                  <a:pt x="12192000" y="0"/>
                </a:lnTo>
                <a:lnTo>
                  <a:pt x="12192000" y="794880"/>
                </a:lnTo>
                <a:lnTo>
                  <a:pt x="0" y="794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headset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45CDAA0-52DD-4D54-BE7B-B3425554B4D7}"/>
              </a:ext>
            </a:extLst>
          </p:cNvPr>
          <p:cNvSpPr/>
          <p:nvPr/>
        </p:nvSpPr>
        <p:spPr>
          <a:xfrm>
            <a:off x="1524000" y="1794828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Wired or Wi-Fi Internet connection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AFB4102-9510-43E0-A730-7BD5F421B215}"/>
              </a:ext>
            </a:extLst>
          </p:cNvPr>
          <p:cNvSpPr/>
          <p:nvPr/>
        </p:nvSpPr>
        <p:spPr>
          <a:xfrm>
            <a:off x="1524000" y="2244108"/>
            <a:ext cx="6096000" cy="534060"/>
          </a:xfrm>
          <a:custGeom>
            <a:avLst/>
            <a:gdLst>
              <a:gd name="connsiteX0" fmla="*/ 0 w 12192000"/>
              <a:gd name="connsiteY0" fmla="*/ 0 h 1068120"/>
              <a:gd name="connsiteX1" fmla="*/ 12192000 w 12192000"/>
              <a:gd name="connsiteY1" fmla="*/ 0 h 1068120"/>
              <a:gd name="connsiteX2" fmla="*/ 12192000 w 12192000"/>
              <a:gd name="connsiteY2" fmla="*/ 1068120 h 1068120"/>
              <a:gd name="connsiteX3" fmla="*/ 0 w 12192000"/>
              <a:gd name="connsiteY3" fmla="*/ 1068120 h 1068120"/>
              <a:gd name="connsiteX4" fmla="*/ 0 w 12192000"/>
              <a:gd name="connsiteY4" fmla="*/ 0 h 106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068120">
                <a:moveTo>
                  <a:pt x="0" y="0"/>
                </a:moveTo>
                <a:lnTo>
                  <a:pt x="12192000" y="0"/>
                </a:lnTo>
                <a:lnTo>
                  <a:pt x="12192000" y="1068120"/>
                </a:lnTo>
                <a:lnTo>
                  <a:pt x="0" y="10681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VPN</a:t>
            </a:r>
          </a:p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tethering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10FAB84-80DE-40F6-A8D4-16C2D71640C2}"/>
              </a:ext>
            </a:extLst>
          </p:cNvPr>
          <p:cNvSpPr/>
          <p:nvPr/>
        </p:nvSpPr>
        <p:spPr>
          <a:xfrm>
            <a:off x="1524000" y="2778168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Supported OS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D29CCC-DFB4-4D98-B256-B0B3F078AC52}"/>
              </a:ext>
            </a:extLst>
          </p:cNvPr>
          <p:cNvSpPr/>
          <p:nvPr/>
        </p:nvSpPr>
        <p:spPr>
          <a:xfrm>
            <a:off x="1524000" y="3227448"/>
            <a:ext cx="6096000" cy="397440"/>
          </a:xfrm>
          <a:custGeom>
            <a:avLst/>
            <a:gdLst>
              <a:gd name="connsiteX0" fmla="*/ 0 w 12192000"/>
              <a:gd name="connsiteY0" fmla="*/ 0 h 794880"/>
              <a:gd name="connsiteX1" fmla="*/ 12192000 w 12192000"/>
              <a:gd name="connsiteY1" fmla="*/ 0 h 794880"/>
              <a:gd name="connsiteX2" fmla="*/ 12192000 w 12192000"/>
              <a:gd name="connsiteY2" fmla="*/ 794880 h 794880"/>
              <a:gd name="connsiteX3" fmla="*/ 0 w 12192000"/>
              <a:gd name="connsiteY3" fmla="*/ 794880 h 794880"/>
              <a:gd name="connsiteX4" fmla="*/ 0 w 12192000"/>
              <a:gd name="connsiteY4" fmla="*/ 0 h 79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94880">
                <a:moveTo>
                  <a:pt x="0" y="0"/>
                </a:moveTo>
                <a:lnTo>
                  <a:pt x="12192000" y="0"/>
                </a:lnTo>
                <a:lnTo>
                  <a:pt x="12192000" y="794880"/>
                </a:lnTo>
                <a:lnTo>
                  <a:pt x="0" y="794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Windows, macOS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8FED30-2FD7-452C-ADED-B08878B26F01}"/>
              </a:ext>
            </a:extLst>
          </p:cNvPr>
          <p:cNvSpPr/>
          <p:nvPr/>
        </p:nvSpPr>
        <p:spPr>
          <a:xfrm>
            <a:off x="1524000" y="3624889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Smartphone and ID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D2486D7-13F3-4AFA-939A-09B5A2FAF046}"/>
              </a:ext>
            </a:extLst>
          </p:cNvPr>
          <p:cNvSpPr/>
          <p:nvPr/>
        </p:nvSpPr>
        <p:spPr>
          <a:xfrm>
            <a:off x="1524000" y="4143289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Mouse-based monitor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12FD632-C5BE-4C83-8566-CB18CEB87959}"/>
              </a:ext>
            </a:extLst>
          </p:cNvPr>
          <p:cNvSpPr/>
          <p:nvPr/>
        </p:nvSpPr>
        <p:spPr>
          <a:xfrm>
            <a:off x="1524000" y="4592569"/>
            <a:ext cx="6096000" cy="397440"/>
          </a:xfrm>
          <a:custGeom>
            <a:avLst/>
            <a:gdLst>
              <a:gd name="connsiteX0" fmla="*/ 0 w 12192000"/>
              <a:gd name="connsiteY0" fmla="*/ 0 h 794880"/>
              <a:gd name="connsiteX1" fmla="*/ 12192000 w 12192000"/>
              <a:gd name="connsiteY1" fmla="*/ 0 h 794880"/>
              <a:gd name="connsiteX2" fmla="*/ 12192000 w 12192000"/>
              <a:gd name="connsiteY2" fmla="*/ 794880 h 794880"/>
              <a:gd name="connsiteX3" fmla="*/ 0 w 12192000"/>
              <a:gd name="connsiteY3" fmla="*/ 794880 h 794880"/>
              <a:gd name="connsiteX4" fmla="*/ 0 w 12192000"/>
              <a:gd name="connsiteY4" fmla="*/ 0 h 79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94880">
                <a:moveTo>
                  <a:pt x="0" y="0"/>
                </a:moveTo>
                <a:lnTo>
                  <a:pt x="12192000" y="0"/>
                </a:lnTo>
                <a:lnTo>
                  <a:pt x="12192000" y="794880"/>
                </a:lnTo>
                <a:lnTo>
                  <a:pt x="0" y="794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touchscreen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02CE7-6049-4AB2-A7DF-2710A168F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1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1" grpId="0" animBg="1"/>
      <p:bldP spid="12" grpId="0"/>
      <p:bldP spid="13" grpId="0" animBg="1"/>
      <p:bldP spid="14" grpId="0" animBg="1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123" y="688097"/>
            <a:ext cx="4489754" cy="438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Your Testing Workstation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56005E-6A7F-4304-86E4-1CC517B78B30}"/>
              </a:ext>
            </a:extLst>
          </p:cNvPr>
          <p:cNvGrpSpPr/>
          <p:nvPr/>
        </p:nvGrpSpPr>
        <p:grpSpPr>
          <a:xfrm>
            <a:off x="219902" y="1104777"/>
            <a:ext cx="3907539" cy="3788142"/>
            <a:chOff x="439803" y="2209553"/>
            <a:chExt cx="7815077" cy="757628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F5D4179-7B82-4396-A3F3-E55B92897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803" y="2209553"/>
              <a:ext cx="7815077" cy="696082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B9D2E5-F336-4569-B7B3-186586854EE0}"/>
                </a:ext>
              </a:extLst>
            </p:cNvPr>
            <p:cNvSpPr txBox="1"/>
            <p:nvPr/>
          </p:nvSpPr>
          <p:spPr>
            <a:xfrm>
              <a:off x="439803" y="9249506"/>
              <a:ext cx="7815077" cy="536331"/>
            </a:xfrm>
            <a:prstGeom prst="rect">
              <a:avLst/>
            </a:prstGeom>
          </p:spPr>
          <p:txBody>
            <a:bodyPr vert="horz" wrap="square" lIns="0" tIns="16485" rIns="32970" bIns="16485" rtlCol="0" anchor="b" anchorCtr="0">
              <a:noAutofit/>
            </a:bodyPr>
            <a:lstStyle/>
            <a:p>
              <a:pPr algn="ctr" defTabSz="219751">
                <a:lnSpc>
                  <a:spcPct val="85000"/>
                </a:lnSpc>
                <a:spcBef>
                  <a:spcPct val="0"/>
                </a:spcBef>
              </a:pPr>
              <a:r>
                <a:rPr lang="en-US" sz="1763" dirty="0">
                  <a:solidFill>
                    <a:srgbClr val="E5E5E5">
                      <a:lumMod val="10000"/>
                    </a:srgbClr>
                  </a:solidFill>
                  <a:latin typeface="PS TT Commons" charset="0"/>
                  <a:ea typeface="PS TT Commons" charset="0"/>
                  <a:cs typeface="PS TT Commons" charset="0"/>
                </a:rPr>
                <a:t>Windows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8B892E5-9282-439D-BE13-03685FAFF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CD7EBC6-0E25-46F5-A157-ADF4422DDF3A}"/>
              </a:ext>
            </a:extLst>
          </p:cNvPr>
          <p:cNvGrpSpPr/>
          <p:nvPr/>
        </p:nvGrpSpPr>
        <p:grpSpPr>
          <a:xfrm>
            <a:off x="4298972" y="1104777"/>
            <a:ext cx="4216379" cy="3748578"/>
            <a:chOff x="8597943" y="2209553"/>
            <a:chExt cx="8432757" cy="74971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7B913F4-778E-4B28-9B0C-BB186ED35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97943" y="2209553"/>
              <a:ext cx="8363136" cy="689927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CBAF2C-02E0-4AE6-97DF-984B51AAD798}"/>
                </a:ext>
              </a:extLst>
            </p:cNvPr>
            <p:cNvSpPr txBox="1"/>
            <p:nvPr/>
          </p:nvSpPr>
          <p:spPr>
            <a:xfrm>
              <a:off x="8597943" y="9170377"/>
              <a:ext cx="8432757" cy="536331"/>
            </a:xfrm>
            <a:prstGeom prst="rect">
              <a:avLst/>
            </a:prstGeom>
          </p:spPr>
          <p:txBody>
            <a:bodyPr vert="horz" wrap="square" lIns="0" tIns="16485" rIns="32970" bIns="16485" rtlCol="0" anchor="b" anchorCtr="0">
              <a:noAutofit/>
            </a:bodyPr>
            <a:lstStyle/>
            <a:p>
              <a:pPr algn="ctr" defTabSz="219751">
                <a:lnSpc>
                  <a:spcPct val="85000"/>
                </a:lnSpc>
                <a:spcBef>
                  <a:spcPct val="0"/>
                </a:spcBef>
              </a:pPr>
              <a:r>
                <a:rPr lang="en-US" sz="1763" dirty="0">
                  <a:solidFill>
                    <a:srgbClr val="E5E5E5">
                      <a:lumMod val="10000"/>
                    </a:srgbClr>
                  </a:solidFill>
                  <a:latin typeface="PS TT Commons" charset="0"/>
                  <a:ea typeface="PS TT Commons" charset="0"/>
                  <a:cs typeface="PS TT Commons" charset="0"/>
                </a:rPr>
                <a:t>macOS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900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71BA97-1A37-4EDC-ACD9-914988FA9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</a:t>
            </a:r>
            <a:r>
              <a:rPr lang="en-US" dirty="0" err="1"/>
              <a:t>OnVUE</a:t>
            </a:r>
            <a:r>
              <a:rPr lang="en-US" dirty="0"/>
              <a:t> Check-In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BC5CC2-571D-499A-8212-E5D76842F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463" y="911251"/>
            <a:ext cx="6867075" cy="4073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02E505-88A4-4896-92B7-7F49B8EE3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019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71BA97-1A37-4EDC-ACD9-914988FA9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</a:t>
            </a:r>
            <a:r>
              <a:rPr lang="en-US" dirty="0" err="1"/>
              <a:t>OnVUE</a:t>
            </a:r>
            <a:r>
              <a:rPr lang="en-US" dirty="0"/>
              <a:t> Check-In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3CF71-415F-4480-8806-BBAC461DCD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56" y="1047750"/>
            <a:ext cx="1710460" cy="37018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33430E-4481-435A-8324-1F0DF9DF4A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341" y="1047750"/>
            <a:ext cx="1710460" cy="37018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6881BC-34A6-449E-911D-95461DC09D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97" y="1047749"/>
            <a:ext cx="1710461" cy="37018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AD0FD1-1E75-47B0-9631-62A01CA80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6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7CF03B-0B35-4828-B627-DBB2A57E4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Tim’s Ideal Testing Room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8FB980-E2D4-4D4C-AA8B-1C6CA1F49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688" y="904532"/>
            <a:ext cx="7008624" cy="4093895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2960567-3F9A-49D7-92BF-E50DF794073E}"/>
              </a:ext>
            </a:extLst>
          </p:cNvPr>
          <p:cNvSpPr/>
          <p:nvPr/>
        </p:nvSpPr>
        <p:spPr>
          <a:xfrm>
            <a:off x="4870450" y="1652414"/>
            <a:ext cx="2692400" cy="508000"/>
          </a:xfrm>
          <a:prstGeom prst="wedgeRectCallout">
            <a:avLst>
              <a:gd name="adj1" fmla="val -50786"/>
              <a:gd name="adj2" fmla="val -144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No interruptions or bio breaks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6D77C598-C4C5-4749-9A24-0C23A3CFDB30}"/>
              </a:ext>
            </a:extLst>
          </p:cNvPr>
          <p:cNvSpPr/>
          <p:nvPr/>
        </p:nvSpPr>
        <p:spPr>
          <a:xfrm>
            <a:off x="2425700" y="2448668"/>
            <a:ext cx="2692400" cy="508000"/>
          </a:xfrm>
          <a:prstGeom prst="wedgeRectCallout">
            <a:avLst>
              <a:gd name="adj1" fmla="val -56446"/>
              <a:gd name="adj2" fmla="val -855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Cover monitors and cameras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12E39788-8534-4460-8F99-8F5E762317D9}"/>
              </a:ext>
            </a:extLst>
          </p:cNvPr>
          <p:cNvSpPr/>
          <p:nvPr/>
        </p:nvSpPr>
        <p:spPr>
          <a:xfrm>
            <a:off x="3282950" y="3943350"/>
            <a:ext cx="2692400" cy="508000"/>
          </a:xfrm>
          <a:prstGeom prst="wedgeRectCallout">
            <a:avLst>
              <a:gd name="adj1" fmla="val 38130"/>
              <a:gd name="adj2" fmla="val -1552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Pull back for environment photos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708CD6-554F-4D2C-B176-15D4B73EA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6B24F84F-E4CE-4D63-9ACD-5CB27D95C9F1}"/>
              </a:ext>
            </a:extLst>
          </p:cNvPr>
          <p:cNvSpPr/>
          <p:nvPr/>
        </p:nvSpPr>
        <p:spPr>
          <a:xfrm>
            <a:off x="6318250" y="3943350"/>
            <a:ext cx="2692400" cy="508000"/>
          </a:xfrm>
          <a:prstGeom prst="wedgeRectCallout">
            <a:avLst>
              <a:gd name="adj1" fmla="val -12106"/>
              <a:gd name="adj2" fmla="val -1511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Clear table with laptop</a:t>
            </a:r>
          </a:p>
        </p:txBody>
      </p:sp>
    </p:spTree>
    <p:extLst>
      <p:ext uri="{BB962C8B-B14F-4D97-AF65-F5344CB8AC3E}">
        <p14:creationId xmlns:p14="http://schemas.microsoft.com/office/powerpoint/2010/main" val="149414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0A463-A380-4406-B1B1-56827E9B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Congratulations!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17E0C-2FC8-478B-9598-BBAD27BF6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420" y="836023"/>
            <a:ext cx="4439161" cy="4230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861EF3-0D2A-498F-A1AB-DBA5B5B38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197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AZ-305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pPr lvl="1"/>
            <a:endParaRPr lang="en-US" dirty="0"/>
          </a:p>
          <a:p>
            <a:r>
              <a:rPr lang="en-US" dirty="0"/>
              <a:t>Expect performance-based labs, but be thankful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0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74" y="778216"/>
            <a:ext cx="7603052" cy="39782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448098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32570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PSTTCommons">
  <a:themeElements>
    <a:clrScheme name="F15B2A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15B2A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STTCommons">
      <a:majorFont>
        <a:latin typeface="PS TT Commons Light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7146</TotalTime>
  <Words>575</Words>
  <Application>Microsoft Office PowerPoint</Application>
  <PresentationFormat>On-screen Show (16:9)</PresentationFormat>
  <Paragraphs>170</Paragraphs>
  <Slides>85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85</vt:i4>
      </vt:variant>
    </vt:vector>
  </HeadingPairs>
  <TitlesOfParts>
    <vt:vector size="104" baseType="lpstr">
      <vt:lpstr>Arial</vt:lpstr>
      <vt:lpstr>Calibri</vt:lpstr>
      <vt:lpstr>Consolas</vt:lpstr>
      <vt:lpstr>Gotham Medium</vt:lpstr>
      <vt:lpstr>Lucida Grande</vt:lpstr>
      <vt:lpstr>Montserrat</vt:lpstr>
      <vt:lpstr>Myriad Pro</vt:lpstr>
      <vt:lpstr>Myriad Pro Light</vt:lpstr>
      <vt:lpstr>PS TT Commons</vt:lpstr>
      <vt:lpstr>PS TT Commons Book</vt:lpstr>
      <vt:lpstr>PS TT Commons DemiBold</vt:lpstr>
      <vt:lpstr>PS TT Commons Light</vt:lpstr>
      <vt:lpstr>Roboto Mono</vt:lpstr>
      <vt:lpstr>Tahoma</vt:lpstr>
      <vt:lpstr>Times New Roman</vt:lpstr>
      <vt:lpstr>Wingdings</vt:lpstr>
      <vt:lpstr>Wingdings 3</vt:lpstr>
      <vt:lpstr>Standard_LiveLessons_2017</vt:lpstr>
      <vt:lpstr>PSTTCommons</vt:lpstr>
      <vt:lpstr>Exam AZ-305: Designing Azure Infrastructure Solutions Crash Course</vt:lpstr>
      <vt:lpstr>Tim Warner</vt:lpstr>
      <vt:lpstr>Day 1 of 2 Agenda</vt:lpstr>
      <vt:lpstr>Day 2 of 2 Agenda</vt:lpstr>
      <vt:lpstr>Course Materials</vt:lpstr>
      <vt:lpstr>Level-Setting</vt:lpstr>
      <vt:lpstr>Session Recordings</vt:lpstr>
      <vt:lpstr>Session Recordings</vt:lpstr>
      <vt:lpstr>Session Recordings</vt:lpstr>
      <vt:lpstr>Session Recordings</vt:lpstr>
      <vt:lpstr>Mobile Browser: learning.oreilly.com</vt:lpstr>
      <vt:lpstr>O'Reilly Mobile App</vt:lpstr>
      <vt:lpstr>Azure Architect Cert 2022 Changes</vt:lpstr>
      <vt:lpstr> </vt:lpstr>
      <vt:lpstr> </vt:lpstr>
      <vt:lpstr>Thank you!</vt:lpstr>
      <vt:lpstr>Azure Monitor</vt:lpstr>
      <vt:lpstr>Log Analytics</vt:lpstr>
      <vt:lpstr>Sentinel</vt:lpstr>
      <vt:lpstr>Tenant vs. Subscription</vt:lpstr>
      <vt:lpstr>Hybrid Identity</vt:lpstr>
      <vt:lpstr>Azure AD B2C</vt:lpstr>
      <vt:lpstr>Azure AD Domain Services</vt:lpstr>
      <vt:lpstr>Pass-through Authentication</vt:lpstr>
      <vt:lpstr>Seamless Single Sign-on</vt:lpstr>
      <vt:lpstr>Azure Management Scopes</vt:lpstr>
      <vt:lpstr>Azure VNet Hub-Spoke</vt:lpstr>
      <vt:lpstr>Azure Virtual WAN</vt:lpstr>
      <vt:lpstr>Private Link DNS Configuration</vt:lpstr>
      <vt:lpstr>Azure Backup</vt:lpstr>
      <vt:lpstr>Azure Site Recovery</vt:lpstr>
      <vt:lpstr>VM Scale Sets</vt:lpstr>
      <vt:lpstr>Windows Virtual Desktop (WVD)</vt:lpstr>
      <vt:lpstr>Availability Set</vt:lpstr>
      <vt:lpstr>Availability Zone</vt:lpstr>
      <vt:lpstr>VM Networking</vt:lpstr>
      <vt:lpstr>Load Balancing</vt:lpstr>
      <vt:lpstr>VNet Peering</vt:lpstr>
      <vt:lpstr>Hybrid Networking</vt:lpstr>
      <vt:lpstr>Network Virtual Appliance</vt:lpstr>
      <vt:lpstr>Azure Load Balancer</vt:lpstr>
      <vt:lpstr>Application Gateway</vt:lpstr>
      <vt:lpstr>Traffic Manager</vt:lpstr>
      <vt:lpstr>Front Door Service</vt:lpstr>
      <vt:lpstr>Docker Container Lifecycle</vt:lpstr>
      <vt:lpstr>AKS</vt:lpstr>
      <vt:lpstr>Azure Backup</vt:lpstr>
      <vt:lpstr>Azure Site Recovery</vt:lpstr>
      <vt:lpstr>Azure Migrate</vt:lpstr>
      <vt:lpstr>Azure Data Box</vt:lpstr>
      <vt:lpstr>Data Pipelines</vt:lpstr>
      <vt:lpstr>Storage Account Replication</vt:lpstr>
      <vt:lpstr>Storage Account Replication</vt:lpstr>
      <vt:lpstr>Storage Account Replication</vt:lpstr>
      <vt:lpstr>Always Encrypted</vt:lpstr>
      <vt:lpstr>Azure File Sync</vt:lpstr>
      <vt:lpstr>Azure Data Factory</vt:lpstr>
      <vt:lpstr>Event Architecture</vt:lpstr>
      <vt:lpstr>Event Architecture</vt:lpstr>
      <vt:lpstr>Event Architecture</vt:lpstr>
      <vt:lpstr>Event Architecture</vt:lpstr>
      <vt:lpstr>Exam AZ-304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Assemble the Required Materials</vt:lpstr>
      <vt:lpstr>Prepare Your Testing Workstation</vt:lpstr>
      <vt:lpstr>Pearson OnVUE Check-In</vt:lpstr>
      <vt:lpstr>Pearson OnVUE Check-In</vt:lpstr>
      <vt:lpstr>Tim’s Ideal Testing Room</vt:lpstr>
      <vt:lpstr>Congratulations!</vt:lpstr>
      <vt:lpstr>AZ-305 Exam Strategy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173</cp:revision>
  <dcterms:created xsi:type="dcterms:W3CDTF">2015-09-28T19:52:00Z</dcterms:created>
  <dcterms:modified xsi:type="dcterms:W3CDTF">2022-02-10T13:44:04Z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